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0" r:id="rId16"/>
    <p:sldId id="271" r:id="rId17"/>
    <p:sldId id="273" r:id="rId18"/>
    <p:sldId id="269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4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5" r:id="rId40"/>
    <p:sldId id="294" r:id="rId41"/>
    <p:sldId id="296" r:id="rId4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722619B-F45B-423B-9A8A-5C651826DB42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5127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128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9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0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A5CA0-D6F1-403D-BE8E-4E8C6FD597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32A02-575C-4056-9353-E778951041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421F2-CBAD-4651-9FC0-522E46C230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3AC04-88E1-4031-9F22-F5B6724392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1E7FB-FC94-45D1-BBBD-26D7B816DC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7B966-C14B-4A60-B92E-854FF75E49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34D96-B024-4927-BEF4-55E5669DFE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BA104-ABEA-4DC3-8300-1A5F6F1985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B4F9C-E0B6-4F38-B5BB-B2CC39FB29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1E56F0-29C4-4507-9A3A-9C8CC3E193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0FDFFAA-2C8B-44FD-8F74-39DB0BB6008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b="1" i="1" dirty="0"/>
              <a:t>Вопросы </a:t>
            </a:r>
            <a:br>
              <a:rPr lang="ru-RU" sz="3200" b="1" i="1" dirty="0"/>
            </a:br>
            <a:r>
              <a:rPr lang="ru-RU" sz="3200" b="1" i="1" dirty="0"/>
              <a:t>поддержки детской инициативы </a:t>
            </a:r>
            <a:br>
              <a:rPr lang="ru-RU" sz="3200" b="1" i="1" dirty="0"/>
            </a:br>
            <a:r>
              <a:rPr lang="ru-RU" sz="3200" b="1" i="1" dirty="0"/>
              <a:t>в рамках реализации ФГОС </a:t>
            </a:r>
            <a:r>
              <a:rPr lang="ru-RU" sz="3200" b="1" i="1" dirty="0" smtClean="0"/>
              <a:t>ДОУ</a:t>
            </a:r>
            <a:r>
              <a:rPr lang="ru-RU" sz="3200" b="1" i="1" dirty="0"/>
              <a:t/>
            </a:r>
            <a:br>
              <a:rPr lang="ru-RU" sz="3200" b="1" i="1" dirty="0"/>
            </a:br>
            <a:r>
              <a:rPr lang="ru-RU" sz="3200" b="1" i="1" dirty="0"/>
              <a:t> (</a:t>
            </a:r>
            <a:r>
              <a:rPr lang="ru-RU" sz="2400" i="1" dirty="0"/>
              <a:t>теоретический семинар)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5876925"/>
            <a:ext cx="6400800" cy="6826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100" b="1" i="1" dirty="0">
                <a:solidFill>
                  <a:schemeClr val="accent6">
                    <a:lumMod val="75000"/>
                  </a:schemeClr>
                </a:solidFill>
              </a:rPr>
              <a:t>МБДОУ «Детский сад </a:t>
            </a:r>
            <a:r>
              <a:rPr lang="ru-RU" sz="2100" b="1" i="1" dirty="0" smtClean="0">
                <a:solidFill>
                  <a:schemeClr val="accent6">
                    <a:lumMod val="75000"/>
                  </a:schemeClr>
                </a:solidFill>
              </a:rPr>
              <a:t>№4»</a:t>
            </a:r>
            <a:endParaRPr lang="ru-RU" sz="21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3" name="Picture 5" descr="pasowanie_fo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2997200"/>
            <a:ext cx="5715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87" name="Group 31"/>
          <p:cNvGraphicFramePr>
            <a:graphicFrameLocks noGrp="1"/>
          </p:cNvGraphicFramePr>
          <p:nvPr/>
        </p:nvGraphicFramePr>
        <p:xfrm>
          <a:off x="468313" y="692150"/>
          <a:ext cx="8135937" cy="5441316"/>
        </p:xfrm>
        <a:graphic>
          <a:graphicData uri="http://schemas.openxmlformats.org/drawingml/2006/table">
            <a:tbl>
              <a:tblPr/>
              <a:tblGrid>
                <a:gridCol w="2808287"/>
                <a:gridCol w="5327650"/>
              </a:tblGrid>
              <a:tr h="7207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Инициатива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Вид деятельности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1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Творческая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Конструктивная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Музыкальная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Игровая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Художественная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Целеполагания и волевого усилия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Трудовая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Коммуникативная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Общение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22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Познавательная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Познавательно - исследовательская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Восприятие художественной литературы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Двигательная деятельность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/>
              <a:t>Особого внимания заслуживает такое понятие как «творческая инициатива»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	Под творческой инициативой следует понимать включенность ребёнка в сюжетную игру, как основную деятельность дошкольника. Выделяют три уровня творческой инициативы:</a:t>
            </a:r>
          </a:p>
          <a:p>
            <a:pPr>
              <a:lnSpc>
                <a:spcPct val="90000"/>
              </a:lnSpc>
            </a:pPr>
            <a:r>
              <a:rPr lang="ru-RU" sz="2400"/>
              <a:t>1-й уровень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	Активно развертывает несколько связанных по смыслу условных действий (роль в действии), содержание которых зависит от наличной игровой обстановки; активно использует предметы-заместители, наделяя один и тот же предмет разными игровыми значениями; с энтузиазмом многократно воспроизводит понравившееся условное игровое действие (цепочку действий) с незначительными вариациями.</a:t>
            </a:r>
          </a:p>
          <a:p>
            <a:pPr>
              <a:lnSpc>
                <a:spcPct val="90000"/>
              </a:lnSpc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2-й уровень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	Имеет первоначальный замысел («Хочу играть в больницу», «Я - шофер» и т.п.); активно ищет или видоизменяет имеющуюся игровую обстановку; принимает и обозначает в речи игровые роли; развертывает отдельные сюжетные эпизоды (в рамках привычных последовательностей событий), активно используя не только условные действия, но и ролевую речь, разнообразные ролевые диалоги; в процессе игры может переходить от одного сюжетного эпизода к другому (от одной роли к другой), не заботясь об их связности.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3-й уровень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	Имеет разнообразные игровые замыслы; активно создает предметную обстановку «под замысел»; комбинирует (связывает) в процессе игры разные сюжетные эпизоды в новое целое, выстраивая оригинальный сюжет; может при этом осознанно использовать смену ролей; замысел также имеет тенденцию воплощаться преимущественно в речи (словесное придумывание историй) или в предметном макете воображаемого «мира» (с мелкими игрушками-персонажами), может фиксироваться в сюжетных композициях в рисовании, лепке, конструировании.</a:t>
            </a:r>
          </a:p>
          <a:p>
            <a:pPr>
              <a:lnSpc>
                <a:spcPct val="90000"/>
              </a:lnSpc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Итак…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u="sng"/>
              <a:t>Для инициативной личности характерно</a:t>
            </a:r>
            <a:r>
              <a:rPr lang="ru-RU" sz="2400"/>
              <a:t>: </a:t>
            </a:r>
          </a:p>
          <a:p>
            <a:pPr>
              <a:buFont typeface="Wingdings" pitchFamily="2" charset="2"/>
              <a:buChar char="q"/>
            </a:pPr>
            <a:r>
              <a:rPr lang="ru-RU" sz="2400"/>
              <a:t>произвольность поведения; </a:t>
            </a:r>
          </a:p>
          <a:p>
            <a:pPr>
              <a:buFont typeface="Wingdings" pitchFamily="2" charset="2"/>
              <a:buChar char="q"/>
            </a:pPr>
            <a:r>
              <a:rPr lang="ru-RU" sz="2400"/>
              <a:t>самостоятельность; </a:t>
            </a:r>
          </a:p>
          <a:p>
            <a:pPr>
              <a:buFont typeface="Wingdings" pitchFamily="2" charset="2"/>
              <a:buChar char="q"/>
            </a:pPr>
            <a:r>
              <a:rPr lang="ru-RU" sz="2400"/>
              <a:t>развитая эмоционально волевая сфера; </a:t>
            </a:r>
          </a:p>
          <a:p>
            <a:pPr>
              <a:buFont typeface="Wingdings" pitchFamily="2" charset="2"/>
              <a:buChar char="q"/>
            </a:pPr>
            <a:r>
              <a:rPr lang="ru-RU" sz="2400"/>
              <a:t>инициатива в различных видах деятельности; </a:t>
            </a:r>
          </a:p>
          <a:p>
            <a:pPr>
              <a:buFont typeface="Wingdings" pitchFamily="2" charset="2"/>
              <a:buChar char="q"/>
            </a:pPr>
            <a:r>
              <a:rPr lang="ru-RU" sz="2400"/>
              <a:t>стремление к самореализации; </a:t>
            </a:r>
          </a:p>
          <a:p>
            <a:pPr>
              <a:buFont typeface="Wingdings" pitchFamily="2" charset="2"/>
              <a:buChar char="q"/>
            </a:pPr>
            <a:r>
              <a:rPr lang="ru-RU" sz="2400"/>
              <a:t>общительность; </a:t>
            </a:r>
          </a:p>
          <a:p>
            <a:pPr>
              <a:buFont typeface="Wingdings" pitchFamily="2" charset="2"/>
              <a:buChar char="q"/>
            </a:pPr>
            <a:r>
              <a:rPr lang="ru-RU" sz="2400"/>
              <a:t>творческий подход к деятельности; </a:t>
            </a:r>
          </a:p>
          <a:p>
            <a:pPr>
              <a:buFont typeface="Wingdings" pitchFamily="2" charset="2"/>
              <a:buChar char="q"/>
            </a:pPr>
            <a:r>
              <a:rPr lang="ru-RU" sz="2400"/>
              <a:t>высокий уровень умственных способностей;</a:t>
            </a:r>
          </a:p>
          <a:p>
            <a:pPr>
              <a:buFont typeface="Wingdings" pitchFamily="2" charset="2"/>
              <a:buChar char="q"/>
            </a:pPr>
            <a:r>
              <a:rPr lang="ru-RU" sz="2400"/>
              <a:t>познавательная активность.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/>
              <a:t>Как развивать инициативность и самостоятельность в дошкольниках?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		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 i="1"/>
              <a:t>Инициативная личность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 i="1"/>
              <a:t>развивается в деятельности!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b="1" i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		А так как ведущая деятельность дошкольного возраста - </a:t>
            </a:r>
            <a:r>
              <a:rPr lang="ru-RU" b="1" i="1"/>
              <a:t>игра</a:t>
            </a:r>
            <a:r>
              <a:rPr lang="ru-RU"/>
              <a:t>, то, чем выше уровень развития творческой инициативы, тем разнообразнее игровая деятельность, а следовательно и динамичнее развитие личности.</a:t>
            </a:r>
          </a:p>
        </p:txBody>
      </p:sp>
      <p:pic>
        <p:nvPicPr>
          <p:cNvPr id="25605" name="Picture 5" descr="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1013" y="260350"/>
            <a:ext cx="803275" cy="1512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 мнению исследователей…</a:t>
            </a:r>
            <a:br>
              <a:rPr lang="ru-RU"/>
            </a:br>
            <a:r>
              <a:rPr lang="ru-RU" sz="2000"/>
              <a:t>(С.А. Марутян, Н.Я. Михайленко, Д.Б. Эльконин)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/>
              <a:t>разные виды деятельности, являются главными факторами формирования инициативности как личностного качества. Каждая деятельность оказывает своеобразное влияние на развитие разных компонентов самостоятельности. </a:t>
            </a:r>
          </a:p>
          <a:p>
            <a:pPr>
              <a:lnSpc>
                <a:spcPct val="90000"/>
              </a:lnSpc>
            </a:pPr>
            <a:r>
              <a:rPr lang="ru-RU" sz="2000"/>
              <a:t>Так, игра способствует развитию активности и инициативы, в трудовой деятельности заложены благоприятные возможности для формирования целенаправленности и осознанности действий, настойчивости в достижении результата, в продуктивных видах деятельности формируются независимость ребенка от взрослого, стремление к поиску адекватных средств самовыражения.</a:t>
            </a:r>
          </a:p>
          <a:p>
            <a:pPr>
              <a:lnSpc>
                <a:spcPct val="90000"/>
              </a:lnSpc>
            </a:pPr>
            <a:r>
              <a:rPr lang="ru-RU" sz="2000"/>
              <a:t>Постепенно самостоятельность репродуктивного характера сменяется на инициативность с элементами творчества, повышается уровень осознанности, самоконтроля, самооценки ребенка в процессе осуществляемого им вида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/>
              <a:t>В условиях ДОУ распределение разных видов игр по видам деятельности в течение дня может быть организовано следующим образом: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 b="1" i="1"/>
              <a:t>Непосредственно-образовательная деятельность</a:t>
            </a:r>
            <a:r>
              <a:rPr lang="ru-RU" sz="1600"/>
              <a:t> будет включать в себя разнообразные дидактические игры в соответствии с содержанием образовательной работы по соответствующим областям.</a:t>
            </a:r>
          </a:p>
          <a:p>
            <a:pPr>
              <a:lnSpc>
                <a:spcPct val="80000"/>
              </a:lnSpc>
            </a:pPr>
            <a:endParaRPr lang="ru-RU" sz="1600"/>
          </a:p>
          <a:p>
            <a:pPr>
              <a:lnSpc>
                <a:spcPct val="80000"/>
              </a:lnSpc>
            </a:pPr>
            <a:r>
              <a:rPr lang="ru-RU" sz="1600" b="1" i="1"/>
              <a:t>Образовательная деятельность в режиме дня</a:t>
            </a:r>
            <a:r>
              <a:rPr lang="ru-RU" sz="1600"/>
              <a:t> предполагает организацию досуговых, подвижных, театрализованных игр, игр с правилами, а также организацию совместных с педагогом сюжетных игр, способствующих обогащению игрового опыта детей. Здесь воспитатель выступает как игровой партнер, носитель игровой культуры, которую передает детям в процессе совместной деятельности.</a:t>
            </a:r>
          </a:p>
          <a:p>
            <a:pPr>
              <a:lnSpc>
                <a:spcPct val="80000"/>
              </a:lnSpc>
            </a:pPr>
            <a:endParaRPr lang="ru-RU" sz="1600"/>
          </a:p>
          <a:p>
            <a:pPr>
              <a:lnSpc>
                <a:spcPct val="80000"/>
              </a:lnSpc>
            </a:pPr>
            <a:r>
              <a:rPr lang="ru-RU" sz="1600" b="1" i="1"/>
              <a:t>Свободная деятельность</a:t>
            </a:r>
            <a:r>
              <a:rPr lang="ru-RU" sz="1600"/>
              <a:t> сопровождается организацией педагогической поддержки самодеятельных детских игр (сюжетно-ролевых, режиссерских, игр-экспериментирований), а также организуемых по инициативе самих детей игр с правилами, подвижных, досуговых, народных. Воспитатель поощряет проявления разнообразной игровой активности, инициативности, самостоятельности; предоставляет возможность свободного выбора тематики, партнеров, способов и средств реализации собственной деятельности. Так создаются условия для формирования возрастных новообразований.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3656012"/>
          </a:xfrm>
        </p:spPr>
        <p:txBody>
          <a:bodyPr/>
          <a:lstStyle/>
          <a:p>
            <a:pPr algn="ctr"/>
            <a:r>
              <a:rPr lang="ru-RU" sz="4000"/>
              <a:t>Необходимым условием развитием инициативного поведения является </a:t>
            </a:r>
            <a:r>
              <a:rPr lang="ru-RU" sz="4000" b="1"/>
              <a:t>воспитание его в условиях развивающего, не авторитарного общения.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4365625"/>
            <a:ext cx="8229600" cy="17653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		Педагогическое общение, основанное на принципах любви, понимания, терпимости и упорядоченности деятельности, станет условием полноценного развития позитивной свободы и инициативности ребенка.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/>
              <a:t>Какими компетенциями должен обладать педагог?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   </a:t>
            </a:r>
            <a:r>
              <a:rPr lang="ru-RU" sz="2400" u="sng"/>
              <a:t> Основными компетенциями являются: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2400"/>
              <a:t>обеспечение эмоционального благополучия детей, 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2400"/>
              <a:t>поддержка индивидуальности и инициативы, 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2400"/>
              <a:t>установление правил взаимодействия в разных ситуациях, 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2400"/>
              <a:t>построение вариативного развивающего пространства в зоне ближайшего развития, 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2400"/>
              <a:t>взаимодействие с родителями.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		Рассмотрим поддержку индивидуальности и инициативы детей через призму основных педагогических способностей посредством применения основных способов действий и педагогических технологий.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705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В Конституции Российской Федерации, в «Концепции модернизации российского образования», в Законе Российской Федерации «Об образовании в РФ» и других нормативных документах Российской Федерации сформулирован </a:t>
            </a:r>
            <a:r>
              <a:rPr lang="ru-RU" b="1"/>
              <a:t>социальный заказ государства</a:t>
            </a:r>
            <a:r>
              <a:rPr lang="ru-RU"/>
              <a:t> системе образования: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200" b="1" i="1"/>
              <a:t>воспитание инициативного, ответственного человека, готового самостоятельно принимать решения в ситуации выбора.</a:t>
            </a:r>
            <a:endParaRPr lang="ru-RU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987425" y="-11809413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>
              <a:tabLst>
                <a:tab pos="457200" algn="l"/>
              </a:tabLst>
            </a:pPr>
            <a:endParaRPr lang="ru-RU">
              <a:latin typeface="Arial" charset="0"/>
            </a:endParaRPr>
          </a:p>
        </p:txBody>
      </p:sp>
      <p:graphicFrame>
        <p:nvGraphicFramePr>
          <p:cNvPr id="31945" name="Group 201"/>
          <p:cNvGraphicFramePr>
            <a:graphicFrameLocks noGrp="1"/>
          </p:cNvGraphicFramePr>
          <p:nvPr/>
        </p:nvGraphicFramePr>
        <p:xfrm>
          <a:off x="539750" y="333375"/>
          <a:ext cx="8359775" cy="6496050"/>
        </p:xfrm>
        <a:graphic>
          <a:graphicData uri="http://schemas.openxmlformats.org/drawingml/2006/table">
            <a:tbl>
              <a:tblPr/>
              <a:tblGrid>
                <a:gridCol w="1163638"/>
                <a:gridCol w="7196137"/>
              </a:tblGrid>
              <a:tr h="2968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Умения педагогов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Компетенции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Поддержка индивидуальности и инициативности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Диагностические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Воспитатель в ходе наблюдения за детьми выделяет таких, которые не проявляют инициативу в различных видах детской деятельности: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затрудняются в самостоятельном выборе вида деятельности,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преобладает исполнительность,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не способны предложить новые способы выполнения поручений,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не задают вопросов.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Инициативные дети: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задают тон в игре,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неистощимы в придумывании сюжета,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инициативны в выборе видов и содержания труда,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демонстрируют высокое качество работы, часто задают вопросы,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способны предложить свои варианты выполнения задания,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берут на себя лидерские функции.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0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Проектировочные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Развитие и поддержание инициативности ребенка в разных видах деятельности: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Трудовая деятельность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: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Общение: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Игровая деятельность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Познавательно- исследовательская деятельность: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5.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Конструктивная деятельность: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6.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Художественная деятельность: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7.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Музыкальная деятельность: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8.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Восприятие художественной литературы: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9.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Двигательная деятельность: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858" name="Group 90"/>
          <p:cNvGraphicFramePr>
            <a:graphicFrameLocks noGrp="1"/>
          </p:cNvGraphicFramePr>
          <p:nvPr/>
        </p:nvGraphicFramePr>
        <p:xfrm>
          <a:off x="468313" y="333375"/>
          <a:ext cx="8351837" cy="6453188"/>
        </p:xfrm>
        <a:graphic>
          <a:graphicData uri="http://schemas.openxmlformats.org/drawingml/2006/table">
            <a:tbl>
              <a:tblPr/>
              <a:tblGrid>
                <a:gridCol w="1163637"/>
                <a:gridCol w="7188200"/>
              </a:tblGrid>
              <a:tr h="2873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Умения педагогов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Компетенции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Поддержка индивидуальности и инициативности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3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Исполнительские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Поддержка индивидуальности и инициативы детей через: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- Создание условий для свободного выбора детьми деятельности, участников совместной деятельности.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- Создание условий для принятия детьми решений, выражения своих чувств и мыслей.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- Недирективная (косвенная) помощь детям в разных видах деятельности.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2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Коммуникативные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Для обеспечения поддержки индивидуальности и инициативы: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- Доброжелательное, внимательное, теплое отношение воспитателя к каждому ребенку.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- поощрять проявление инициативы детей в любых видах деятельности.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- проявлять внимание к интересам и потребностям каждого ребенка.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- чаще общаться с детьми, которые не проявляют инициативу в различных видах деятельности, разговаривать с ними один на один, «по душам» о событиях из жизни ребенка, его интересах.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- в беседах с детьми воспитатель не только задает вопросы, но и сам высказывает свое отношение к ситуации, говорит о себе, о своих переживаниях, интересах.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Рефлексивные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Воспитателю очень важно оценить себя, свою работу с детьми: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- Правильно ли были выбраны методы работы для поддержания детской индивидуальности и инициативности?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- проявляют ли дети инициативу в различных видах деятельности?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- какие еще методики можно использовать для развития детской инициативности?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Возвращаясь к умениям педагога: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Исполнительские умения:</a:t>
            </a:r>
          </a:p>
          <a:p>
            <a:pPr>
              <a:buFont typeface="Wingdings" pitchFamily="2" charset="2"/>
              <a:buNone/>
            </a:pPr>
            <a:r>
              <a:rPr lang="ru-RU"/>
              <a:t>- </a:t>
            </a:r>
            <a:r>
              <a:rPr lang="ru-RU" b="1" i="1" u="sng"/>
              <a:t>Создание условий для свободного выбора детьми деятельности, участников совместной деятельности</a:t>
            </a:r>
            <a:r>
              <a:rPr lang="ru-RU"/>
              <a:t>.</a:t>
            </a:r>
          </a:p>
          <a:p>
            <a:pPr>
              <a:buFont typeface="Wingdings" pitchFamily="2" charset="2"/>
              <a:buNone/>
            </a:pPr>
            <a:r>
              <a:rPr lang="ru-RU"/>
              <a:t>- Создание условий для принятия детьми решений, выражения своих чувств и мыслей.</a:t>
            </a:r>
          </a:p>
          <a:p>
            <a:pPr>
              <a:buFont typeface="Wingdings" pitchFamily="2" charset="2"/>
              <a:buNone/>
            </a:pPr>
            <a:r>
              <a:rPr lang="ru-RU"/>
              <a:t>- Недирективная (косвенная) помощь детям в разных видах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/>
              <a:t>Создание условий для свободного выбора детьми деятельности, а так же участников совместной деятельности: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400"/>
              <a:t>предметно-развивающая среда должна быть разнообразна по своему содержанию. Например, в центре искусства, один ребенок будет рвать бумагу, а другой вырежет из нее ножницами замысловатую фигурку. Должно быть отведено время на занятия по выбору — так дети учатся сознательно делать выбор и реализовывать свои интересы и способности. Умение детей осуществлять выбор, решать проблемы, взаимодействовать с окружающими людьми, ставить и достигать цели- все это является наиболее важным для освоения образовательной программы в ДОУ.</a:t>
            </a:r>
          </a:p>
          <a:p>
            <a:pPr>
              <a:lnSpc>
                <a:spcPct val="80000"/>
              </a:lnSpc>
            </a:pPr>
            <a:endParaRPr lang="ru-RU" sz="1400"/>
          </a:p>
          <a:p>
            <a:pPr>
              <a:lnSpc>
                <a:spcPct val="80000"/>
              </a:lnSpc>
            </a:pPr>
            <a:r>
              <a:rPr lang="ru-RU" sz="1400"/>
              <a:t>образовательная и игровая среда, должна стимулировать развитие поисково-познавательной деятельности детей. Не следует забывать, что особенно легко запоминается и долго сохраняется в памяти тот материал, с которым ребёнок что-то делал сам: ощупывал, вырезал, строил, составлял, изображал. Дети должны приобретать опыт творческой, поисковой деятельности, выдвижение новых идей, актуализации прежних знаний при решении новых задач.</a:t>
            </a:r>
          </a:p>
          <a:p>
            <a:pPr>
              <a:lnSpc>
                <a:spcPct val="80000"/>
              </a:lnSpc>
            </a:pPr>
            <a:endParaRPr lang="ru-RU" sz="1400"/>
          </a:p>
          <a:p>
            <a:pPr>
              <a:lnSpc>
                <a:spcPct val="80000"/>
              </a:lnSpc>
            </a:pPr>
            <a:r>
              <a:rPr lang="ru-RU" sz="1400"/>
              <a:t>содержание развивающей среды должно учитывать индивидуальные особенности и интересы детей конкретной группы. Это значит, что все материалы и оборудование, которые находятся в группе, ее интерьер способствуют развитию каждого из детей, и что предлагаемые виды деятельности учитывают разброс уровней развития разных детей</a:t>
            </a:r>
          </a:p>
          <a:p>
            <a:pPr>
              <a:lnSpc>
                <a:spcPct val="80000"/>
              </a:lnSpc>
            </a:pPr>
            <a:endParaRPr lang="ru-RU" sz="1400"/>
          </a:p>
          <a:p>
            <a:pPr>
              <a:lnSpc>
                <a:spcPct val="80000"/>
              </a:lnSpc>
            </a:pPr>
            <a:r>
              <a:rPr lang="ru-RU" sz="1400"/>
              <a:t>Не все дети занимают активную позицию, не могут определиться с видом деятельности и тогда задача воспитателя оказать помощь.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/>
              <a:t>Оказание недирективной помощи детям</a:t>
            </a:r>
            <a:endParaRPr lang="ru-RU" sz="24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600"/>
              <a:t>Важно наличие партнерской позиции взрослого, взаимное уважение между воспитателями и детьми. Когда педагоги проявляют уважение к каждому ребенку в группе, дети учатся принятию всех остальных детей – и тех, кто отлично рисует, и тех,  кто медленно бегает и даже детей с необычным и конфликтным поведением. Когда дети видят и чувствуют, что каждого из них принимают и уважают,  они начинают ощущать себя комфортно и могут вести себя свободно, в соответствии с собственными интересами, делать выбор, т.е. проявлять инициативу.</a:t>
            </a:r>
          </a:p>
          <a:p>
            <a:pPr>
              <a:lnSpc>
                <a:spcPct val="80000"/>
              </a:lnSpc>
            </a:pPr>
            <a:r>
              <a:rPr lang="ru-RU" sz="1600"/>
              <a:t>Задача воспитателя – создание ситуации,  побуждающей детей активно применять свои знания и умения, нацеливать на поиск новых творческих решений. Не нужно при первых же затруднениях спешить на помощь ребенку, лучше дать совет, задать наводящие вопросы, активизировать имеющийся у ребенка прошлый опыт, нацеливать на поиск нескольких вариантов решения, тем самым вызывать у детей чувство радости и гордости от успешных инициативных действий.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Это могут быть  проблемные ситуации и предметы, побуждающие детей к инициативе: сломанные игрушки, зашифрованные записи, посылки, письма.</a:t>
            </a:r>
          </a:p>
          <a:p>
            <a:pPr>
              <a:lnSpc>
                <a:spcPct val="80000"/>
              </a:lnSpc>
            </a:pPr>
            <a:r>
              <a:rPr lang="ru-RU" sz="1600"/>
              <a:t>Однако полноценной развивающей среды и партнерской позиции взрослого,  о которых  говорилось  выше, не достаточно, чтобы поддержать инициативу. Здесь важно </a:t>
            </a:r>
            <a:r>
              <a:rPr lang="ru-RU" sz="1600" b="1"/>
              <a:t>создать условия, способствующие принятию детьми решений, выражения своих чувств и мыслей</a:t>
            </a:r>
            <a:r>
              <a:rPr lang="ru-RU" sz="16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/>
              <a:t>Групповой сбор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	— это часть ежедневного распорядка, проводимая в определенное время, в специально оборудованном месте, когда дети и взрослые обмениваются информацией, обсуждают проблемы, планируют индивидуальную и совместную деятельность.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i="1" u="sng"/>
              <a:t>Задачи группового сбора:</a:t>
            </a:r>
          </a:p>
          <a:p>
            <a:pPr>
              <a:lnSpc>
                <a:spcPct val="80000"/>
              </a:lnSpc>
            </a:pPr>
            <a:r>
              <a:rPr lang="ru-RU" sz="1800"/>
              <a:t>формирование доброжелательных отношений между детьми, создание атмосферы поддержки и сотрудничества между детьми и взрослыми, создание общего положительного эмоционального фона, ощущения психологического комфорта;</a:t>
            </a:r>
          </a:p>
          <a:p>
            <a:pPr>
              <a:lnSpc>
                <a:spcPct val="80000"/>
              </a:lnSpc>
            </a:pPr>
            <a:r>
              <a:rPr lang="ru-RU" sz="1800"/>
              <a:t>обмен информацией о прошедших или предстоящих событиях, выявление детских интересов;</a:t>
            </a:r>
          </a:p>
          <a:p>
            <a:pPr>
              <a:lnSpc>
                <a:spcPct val="80000"/>
              </a:lnSpc>
            </a:pPr>
            <a:r>
              <a:rPr lang="ru-RU" sz="1800"/>
              <a:t>формирование мотивации к предстоящей деятельности;</a:t>
            </a:r>
          </a:p>
          <a:p>
            <a:pPr>
              <a:lnSpc>
                <a:spcPct val="80000"/>
              </a:lnSpc>
            </a:pPr>
            <a:r>
              <a:rPr lang="ru-RU" sz="1800"/>
              <a:t>представление информации о материалах в центрах активности на текущий день и планирование деятельности в центрах;</a:t>
            </a:r>
          </a:p>
          <a:p>
            <a:pPr>
              <a:lnSpc>
                <a:spcPct val="80000"/>
              </a:lnSpc>
            </a:pPr>
            <a:r>
              <a:rPr lang="ru-RU" sz="1800"/>
              <a:t>Осуществление выбора деятельности на основе собственных интересов и потребностей.</a:t>
            </a:r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= Технология «План – дело - анализ»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Групповой сбор проводиться в кругу, сидя на ковре или индивидуальных подушечках. Круг должен быть достаточно большим, подальше от полок с игрушками , чтобы дети не отвлекались.  Групповой  сбор проводиться для того, чтобы дети имели возможность пообщаться  вместе, поиграть в групповые игры, спеть любимые песни, обсудить групповые новости, спланировать дела на день, распределить обязанности. Инициатива принадлежит детям, воспитатель организует и поддерживает идеи детей.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В течение дня групповых сборов может быть несколько.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Целесообразно проводить: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-1-ый утренний сбор — после завтрака, перед занятиями в центрах активности;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-2-ой утренний сбор -после деятельности в центрах активности для подведения итогов;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-3-ий — после дневного сна.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/>
              <a:t>В месте проведения групповых сборов должны быть сосредоточены такие дидактические средства,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как календари природы, погоды, модели недели, месяца, правила группы, распорядок дня — все то, что может являться темой для ежедневного обсуждения. </a:t>
            </a:r>
          </a:p>
          <a:p>
            <a:pPr>
              <a:buFont typeface="Wingdings" pitchFamily="2" charset="2"/>
              <a:buNone/>
            </a:pPr>
            <a:r>
              <a:rPr lang="ru-RU"/>
              <a:t>Необходимо также, чтобы под рукой воспитателя был магнитофон, звоночек, погремушки, игрушки и картинки, чтобы не отвлекаться на поиски необходимых средств.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Доска выбора</a:t>
            </a:r>
            <a:r>
              <a:rPr lang="ru-RU"/>
              <a:t>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доска, на которой обозначены центры активности в фотографиях, рисунках, символах, надписях; количество детей в каждом центре и место для обозначения собственного выбора детьми — карман для карточек, крючки для игрушек или других предметов, которыми дети обозначают свой выбор. Иногда карман может находиться непосредственно в центре активности.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В режиме дня должно быть отведено время на </a:t>
            </a:r>
            <a:r>
              <a:rPr lang="ru-RU" sz="2000" b="1" u="sng"/>
              <a:t>занятия по выбору</a:t>
            </a:r>
            <a:r>
              <a:rPr lang="ru-RU" sz="2000"/>
              <a:t> - где  дети учатся самостоятельно делать выбор  и реализовывать свои интересы и способности. Это достигается за счет </a:t>
            </a:r>
            <a:r>
              <a:rPr lang="ru-RU" sz="2000" b="1" u="sng"/>
              <a:t>насыщенной, избыточной образовательной среды</a:t>
            </a:r>
            <a:r>
              <a:rPr lang="ru-RU" sz="2000"/>
              <a:t>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Воспитатели принимают на себя ответственность за то, что бы день был веселым и интересным для детей.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</a:t>
            </a:r>
          </a:p>
          <a:p>
            <a:pPr>
              <a:lnSpc>
                <a:spcPct val="80000"/>
              </a:lnSpc>
            </a:pPr>
            <a:r>
              <a:rPr lang="ru-RU" sz="2000"/>
              <a:t>С этой целью  организуются  Центры активности, которые  дают детям  возможность  самостоятельно индивидуализировать образовательный процесс, исходя из собственных навыков и интересов. Материалы,  содержащиеся в центрах,  стимулируют активность детей, заставляют их использовать все органы чувств.  Создание центров требует определенной организации  помещения и обстановки однако это не налагает ограничений  на  игру детей,  не привязывает определенных занятий  к определенным центрам.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229600" cy="6119813"/>
          </a:xfrm>
        </p:spPr>
        <p:txBody>
          <a:bodyPr/>
          <a:lstStyle/>
          <a:p>
            <a:r>
              <a:rPr lang="ru-RU" sz="2400"/>
              <a:t>В ФГОС ДО указывается, что одним из основных принципов дошкольного образования является поддержка детей в различных видах деятельности. Поддержка инициативы является также условием, необходимым для создания социальной ситуации развития детей. </a:t>
            </a:r>
          </a:p>
          <a:p>
            <a:r>
              <a:rPr lang="ru-RU" sz="2400" b="1"/>
              <a:t>Целевые ориентиры</a:t>
            </a:r>
            <a:r>
              <a:rPr lang="ru-RU" sz="2400"/>
              <a:t>, определенными ФГОС:</a:t>
            </a:r>
            <a:endParaRPr lang="ru-RU" sz="2400" i="1"/>
          </a:p>
          <a:p>
            <a:pPr>
              <a:buFont typeface="Wingdings" pitchFamily="2" charset="2"/>
              <a:buNone/>
            </a:pPr>
            <a:r>
              <a:rPr lang="ru-RU" sz="2400" i="1"/>
              <a:t> — проявляют инициативу и самостоятельность в различных видах деятельности;</a:t>
            </a:r>
          </a:p>
          <a:p>
            <a:pPr>
              <a:buFont typeface="Wingdings" pitchFamily="2" charset="2"/>
              <a:buNone/>
            </a:pPr>
            <a:r>
              <a:rPr lang="ru-RU" sz="2400" i="1"/>
              <a:t>-  способен выбирать себе род занятий, участников по совместной деятельности;</a:t>
            </a:r>
          </a:p>
          <a:p>
            <a:pPr>
              <a:buFont typeface="Wingdings" pitchFamily="2" charset="2"/>
              <a:buNone/>
            </a:pPr>
            <a:r>
              <a:rPr lang="ru-RU" sz="2400" i="1"/>
              <a:t>-  ребенок способен к волевым усилиям;</a:t>
            </a:r>
          </a:p>
          <a:p>
            <a:pPr>
              <a:buFont typeface="Wingdings" pitchFamily="2" charset="2"/>
              <a:buNone/>
            </a:pPr>
            <a:r>
              <a:rPr lang="ru-RU" sz="2400" i="1"/>
              <a:t>-  пытается самостоятельно придумывать объяснения явлениям природы и поступкам людей;</a:t>
            </a:r>
          </a:p>
          <a:p>
            <a:pPr>
              <a:buFont typeface="Wingdings" pitchFamily="2" charset="2"/>
              <a:buNone/>
            </a:pPr>
            <a:r>
              <a:rPr lang="ru-RU" sz="2400" i="1"/>
              <a:t> — способен к принятию собственных решений.</a:t>
            </a:r>
            <a:r>
              <a:rPr lang="ru-RU" sz="2400"/>
              <a:t> </a:t>
            </a:r>
          </a:p>
          <a:p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Проектная деятельность</a:t>
            </a:r>
            <a:endParaRPr lang="ru-R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 b="1"/>
              <a:t> </a:t>
            </a:r>
            <a:r>
              <a:rPr lang="ru-RU" sz="2000"/>
              <a:t>Суть проектной деятельности заключается в том, что педагог должен организовать проблемную ситуацию для детей, но не должен предлагать свои варианты решения, т.е. должен уйти от традиционного и привычного действия по заранее заданному образцу. Иначе ребенок окажется в объектной позиции.</a:t>
            </a:r>
          </a:p>
          <a:p>
            <a:pPr>
              <a:lnSpc>
                <a:spcPct val="90000"/>
              </a:lnSpc>
            </a:pPr>
            <a:r>
              <a:rPr lang="ru-RU" sz="2000"/>
              <a:t>В проектной деятельности под субъектностью подразумевается выражение инициативы и проявление самостоятельной активности, но субъектность ребенка может проявляться с различной степенью выраженности. Так, ребенок может предложить оригинальную идею (то есть ранее не высказанную в группе), либо поддержать и немного видоизменить идею другого ребенка. В этом случае задача воспитателя заключается в акцентировании своеобразия его идеи.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b="1" i="1"/>
              <a:t>Группа представляет собой лабораторию, в которой дети проводят  эксперименты в качестве исследователей, художников, ученых, практикуются в дружеских взаимоотношениях.</a:t>
            </a:r>
          </a:p>
          <a:p>
            <a:endParaRPr lang="ru-RU" sz="2400"/>
          </a:p>
          <a:p>
            <a:r>
              <a:rPr lang="ru-RU" sz="2400"/>
              <a:t> Ответственность за превращение группы в подобную лабораторию лежит на воспитателях.  Они отвечают за такую организацию  учебных материалов, которая подталкивала бы детей к непрерывным творческим экспериментам открытиям, решению проблем.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70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В начале, педагог увлекает воспитанников, мотивирует детей на практическую деятельность. Так на может возникнуть какая - то проблема, с которой к детям обращается сказочный  персонаж, воспитатель другой группы, либо это проблема, которая возникла у самих детей. </a:t>
            </a:r>
            <a:br>
              <a:rPr lang="ru-RU" sz="2400"/>
            </a:br>
            <a:r>
              <a:rPr lang="ru-RU" sz="2400"/>
              <a:t>С момента выбора темы и планирования видов деятельности вместе с детьми, педагог  продумывает, какими интересными и важными видами деятельности дополнить работу в центрах, какие материалы можно предложить детям в центрах активности, ориентируясь на их интересы, возрастные и индивидуальные потребности, возможности, оценивая ресурсы детского сада, родителей и социального окружения,  какие индивидуальные задания можно подобрать.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Чтобы научиться выбирать из нескольких вариантов оптимальный, нужна практика. </a:t>
            </a:r>
          </a:p>
          <a:p>
            <a:pPr>
              <a:lnSpc>
                <a:spcPct val="90000"/>
              </a:lnSpc>
            </a:pPr>
            <a:r>
              <a:rPr lang="ru-RU" sz="2400"/>
              <a:t> На первых порах помогают приемы социоигровой педагогики, разные способы объединения  в малые группы «Социумы».  Занятия в малых группах      позволяют детям  уделить больше времени приобретению собственного опыта, а в распоряжение  воспитателя окажется больше способов для индивидуализации занятия. В этих условиях у детей появляются  многочисленные возможности реализовать себя в роли лидера, принимать решения, которые оказывают влияние и них самих и на  окружающих. Дети учатся  делать реальный выбор и брать на себя ответственность  в той мере, в которой это представляется целесообразным исходя из их возраста и возможностей.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Старшие дошкольники принимают активное  участие в выборе темы, планировании, сами принимают решение, в каком центре они сегодня будут работать, что именно в этом центре предполагает сделать, какие материалы ему понадобятся, кого он хочет видеть в своей команде, как будут распределены обязанности в совместной работе в центре, какого результата  предполагается  достичь.   </a:t>
            </a:r>
          </a:p>
          <a:p>
            <a:pPr>
              <a:lnSpc>
                <a:spcPct val="80000"/>
              </a:lnSpc>
            </a:pPr>
            <a:r>
              <a:rPr lang="ru-RU" sz="2000"/>
              <a:t>После выбора центра и планирования работы приходит время собственно выполнения плана —т. е. работа в центрах.  Задания  подаются таким образом, чтобы они представляли некий вызов и вместе с тем, чтобы каждый ребенок мог в результате пережить чувство успеха.  С какими  - то из них  дети могут справиться самостоятельно,  а где - то выполняют работу при участии воспитателя.  Важно обращать  внимание на выбор занятия детьми, на качество их работы, наличие интереса к занятию  не зависимо от  того индивидуально они работают или в группе. Так как центры могут быть выбраны самые разные, степень самостоятельности ребенка определяется  его готовностью к самостоятельной работе, наличием дружелюбных сверстников, готовых оказать помощь и поддержку. </a:t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70575"/>
          </a:xfrm>
        </p:spPr>
        <p:txBody>
          <a:bodyPr/>
          <a:lstStyle/>
          <a:p>
            <a:r>
              <a:rPr lang="ru-RU"/>
              <a:t>При этом  дети  имеют возможность перемещаться от центра к центру. Это возможно только в том случае, если дети взаимодействуют друг с другом, практикуются в умении договариваться, решать проблемы. А воспитатели помогают детям размышлять над своими действиями и способствуют их самообучению, а не руководят этим обучением. Воспитатели  уважением относятся к идеям детей, взаимодействуют с детьми, когда они играют или работают.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r>
              <a:rPr lang="ru-RU" sz="2400"/>
              <a:t>Во время работы детей в центрах активности воспитатель может: </a:t>
            </a:r>
            <a:br>
              <a:rPr lang="ru-RU" sz="2400"/>
            </a:br>
            <a:r>
              <a:rPr lang="ru-RU" sz="2400"/>
              <a:t>-  работать в одном из центров;</a:t>
            </a:r>
            <a:br>
              <a:rPr lang="ru-RU" sz="2400"/>
            </a:br>
            <a:r>
              <a:rPr lang="ru-RU" sz="2400"/>
              <a:t>- переходить от центра к центру, оказывая помощь и поддержку детям там, где это требуется;</a:t>
            </a:r>
            <a:br>
              <a:rPr lang="ru-RU" sz="2400"/>
            </a:br>
            <a:r>
              <a:rPr lang="ru-RU" sz="2400"/>
              <a:t>- переходить от центра к центру, наблюдая за деятельностью детей, в том числе и за способами решения возникающих затруднений, конфликтов, за распределением обязанностей между всеми членами команды;</a:t>
            </a:r>
            <a:br>
              <a:rPr lang="ru-RU" sz="2400"/>
            </a:br>
            <a:r>
              <a:rPr lang="ru-RU" sz="2400"/>
              <a:t>- наблюдать за конкретным ребенком. </a:t>
            </a:r>
            <a:br>
              <a:rPr lang="ru-RU" sz="2400"/>
            </a:br>
            <a:r>
              <a:rPr lang="ru-RU" sz="2400"/>
              <a:t>Спланированная работа может быть не закончена за один день.  В этом случае, ребенок может продолжить работу в последующие дни.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20713"/>
            <a:ext cx="8229600" cy="5538787"/>
          </a:xfrm>
        </p:spPr>
        <p:txBody>
          <a:bodyPr/>
          <a:lstStyle/>
          <a:p>
            <a:r>
              <a:rPr lang="ru-RU"/>
              <a:t>Завершение занятия может быть разнообразным. Дети переходят от одной компании к другой, рассказывают, чем они занимались, что удалось? Что не получилось? Почему? А можно обсудить эти вопросы и  презентовать получившиеся продукты вернувшись на круг. Это способствует  тому, что ребята учатся  анализировать свою работу, делать выводы, давать оценку себе и своим товарищам.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i="1"/>
              <a:t>Развивающая предметно-пространственная среда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По мнению доктора психологических наук С.Л. Новоселовой : «Развивающая предметная среда — это система материальных объектов деятельности ребенка, функционально модернизирующая содержание развития его духовного и физического облика. Обогащенная развивающая среда предполагает единство социальных и природных средств обеспечение разнообразной деятельности ребенка».</a:t>
            </a:r>
          </a:p>
          <a:p>
            <a:pPr>
              <a:lnSpc>
                <a:spcPct val="80000"/>
              </a:lnSpc>
            </a:pPr>
            <a:r>
              <a:rPr lang="ru-RU" sz="2400"/>
              <a:t>В данном случае понятие «предметная среда» выступает в более узком смысле своего значения, т.е. как средовое пространство, заполненное предметами мебели, быта, игрушками, живя среди которых ребенок с помощью взрослого осваивает окружающий мир.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/>
              <a:t>Разработка предметно-пространственной развивающей среды должна осуществляться на основе следующих характеристик детского сообщества: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ru-RU"/>
              <a:t>возрастного состава малышей;</a:t>
            </a:r>
          </a:p>
          <a:p>
            <a:r>
              <a:rPr lang="ru-RU"/>
              <a:t>психологической характеристики группы;</a:t>
            </a:r>
          </a:p>
          <a:p>
            <a:r>
              <a:rPr lang="ru-RU"/>
              <a:t>количественного соотношения мальчиков и девочек;</a:t>
            </a:r>
          </a:p>
          <a:p>
            <a:r>
              <a:rPr lang="ru-RU"/>
              <a:t>социальных условий жизни детей в семьях и типов семей;</a:t>
            </a:r>
          </a:p>
          <a:p>
            <a:r>
              <a:rPr lang="ru-RU"/>
              <a:t>окружающей социальной практики.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/>
              <a:t>Вопросы: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491288" cy="4530725"/>
          </a:xfrm>
        </p:spPr>
        <p:txBody>
          <a:bodyPr/>
          <a:lstStyle/>
          <a:p>
            <a:endParaRPr lang="ru-RU" sz="2400"/>
          </a:p>
          <a:p>
            <a:r>
              <a:rPr lang="ru-RU" sz="2400"/>
              <a:t>Что такое «детская инициатива и самостоятельность»?</a:t>
            </a:r>
          </a:p>
          <a:p>
            <a:endParaRPr lang="ru-RU" sz="2400"/>
          </a:p>
          <a:p>
            <a:r>
              <a:rPr lang="ru-RU" sz="2400"/>
              <a:t>Как развивать инициативность и самостоятельность в дошкольниках?</a:t>
            </a:r>
          </a:p>
          <a:p>
            <a:endParaRPr lang="ru-RU" sz="2400"/>
          </a:p>
          <a:p>
            <a:r>
              <a:rPr lang="ru-RU" sz="2400"/>
              <a:t>Как создать условия для развития детской инициативности и самостоятельности?</a:t>
            </a:r>
          </a:p>
          <a:p>
            <a:endParaRPr lang="ru-RU" sz="2400"/>
          </a:p>
        </p:txBody>
      </p:sp>
      <p:pic>
        <p:nvPicPr>
          <p:cNvPr id="8197" name="Picture 5" descr="animkrdje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2636838"/>
            <a:ext cx="17907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i="1"/>
              <a:t>Рекомендации педагогам для стимуляции творческой активности</a:t>
            </a:r>
            <a:endParaRPr lang="ru-RU" sz="280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/>
              <a:t>Обеспечение благоприятной атмосферы. Доброжелательность со стороны педагога, его отказ от высказывания оценок и критики в адрес ребенка способствуют свободному проявлению дивергентного мышления (его характеризуют быстрота, гибкость, оригинальность, точность).</a:t>
            </a:r>
          </a:p>
          <a:p>
            <a:pPr>
              <a:lnSpc>
                <a:spcPct val="80000"/>
              </a:lnSpc>
            </a:pPr>
            <a:r>
              <a:rPr lang="ru-RU" sz="1600"/>
              <a:t>Обогащение окружающей ребенка среды самыми разнообразными, новыми для него, предметами и стимулами с целью развития его любознательности.</a:t>
            </a:r>
          </a:p>
          <a:p>
            <a:pPr>
              <a:lnSpc>
                <a:spcPct val="80000"/>
              </a:lnSpc>
            </a:pPr>
            <a:r>
              <a:rPr lang="ru-RU" sz="1600"/>
              <a:t>Поощрение высказывания оригинальных идей.</a:t>
            </a:r>
          </a:p>
          <a:p>
            <a:pPr>
              <a:lnSpc>
                <a:spcPct val="80000"/>
              </a:lnSpc>
            </a:pPr>
            <a:r>
              <a:rPr lang="ru-RU" sz="1600"/>
              <a:t>Использование личного примера творческого подхода к решению проблем.</a:t>
            </a:r>
          </a:p>
          <a:p>
            <a:pPr>
              <a:lnSpc>
                <a:spcPct val="80000"/>
              </a:lnSpc>
            </a:pPr>
            <a:r>
              <a:rPr lang="ru-RU" sz="1600"/>
              <a:t>Обеспечение возможностей для упражнения и практики. Широкое использование вопросов дивергентного типа применительно к самым разнообразным областям.</a:t>
            </a:r>
          </a:p>
          <a:p>
            <a:pPr>
              <a:lnSpc>
                <a:spcPct val="80000"/>
              </a:lnSpc>
            </a:pPr>
            <a:r>
              <a:rPr lang="ru-RU" sz="1600"/>
              <a:t>Предоставление детям возможности активно задавать вопросы.</a:t>
            </a:r>
          </a:p>
          <a:p>
            <a:pPr>
              <a:lnSpc>
                <a:spcPct val="80000"/>
              </a:lnSpc>
            </a:pPr>
            <a:r>
              <a:rPr lang="ru-RU" sz="1600"/>
              <a:t>Планомерное обогащение жизненного опыта детей.</a:t>
            </a:r>
          </a:p>
          <a:p>
            <a:pPr>
              <a:lnSpc>
                <a:spcPct val="80000"/>
              </a:lnSpc>
            </a:pPr>
            <a:r>
              <a:rPr lang="ru-RU" sz="1600"/>
              <a:t>Совместные (обучающие) игры педагога с детьми, направленные на передачу им игрового опыта.</a:t>
            </a:r>
          </a:p>
          <a:p>
            <a:pPr>
              <a:lnSpc>
                <a:spcPct val="80000"/>
              </a:lnSpc>
            </a:pPr>
            <a:r>
              <a:rPr lang="ru-RU" sz="1600"/>
              <a:t>Своевременное изменение предметно-игровой среды с учетом обогащающегося жизненного и игрового опыта детей.</a:t>
            </a:r>
          </a:p>
          <a:p>
            <a:pPr>
              <a:lnSpc>
                <a:spcPct val="80000"/>
              </a:lnSpc>
            </a:pPr>
            <a:r>
              <a:rPr lang="ru-RU" sz="1600"/>
              <a:t>Активизирующее общение взрослого с детьми, направленное на побуждение их к самостоятельному применению в игре новых знаний, способов решения игровых задач, способствующего вступлению детей во взаимодействие друг с другом.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36838"/>
            <a:ext cx="8229600" cy="1139825"/>
          </a:xfrm>
        </p:spPr>
        <p:txBody>
          <a:bodyPr/>
          <a:lstStyle/>
          <a:p>
            <a:pPr algn="ctr"/>
            <a:r>
              <a:rPr lang="ru-RU" sz="4000" b="1" i="1"/>
              <a:t>Спасибо </a:t>
            </a:r>
            <a:br>
              <a:rPr lang="ru-RU" sz="4000" b="1" i="1"/>
            </a:br>
            <a:r>
              <a:rPr lang="ru-RU" sz="4000" b="1" i="1"/>
              <a:t>за внимание!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919163"/>
          </a:xfrm>
        </p:spPr>
        <p:txBody>
          <a:bodyPr/>
          <a:lstStyle/>
          <a:p>
            <a:r>
              <a:rPr lang="ru-RU" sz="2400" b="1"/>
              <a:t>В литературе сформулированы понятия инициативности, самостоятельности и ответственности дошкольников:</a:t>
            </a:r>
            <a:endParaRPr lang="ru-RU" sz="2400" b="1" i="1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99350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i="1"/>
              <a:t>Самостоятельность</a:t>
            </a:r>
            <a:r>
              <a:rPr lang="ru-RU" sz="2000"/>
              <a:t> – обобщенное свойство личности, проявляющееся в  инициативности, критичности, адекватной самооценке и чувстве личной ответственности за свою деятельность и поведение.</a:t>
            </a:r>
          </a:p>
          <a:p>
            <a:pPr>
              <a:lnSpc>
                <a:spcPct val="80000"/>
              </a:lnSpc>
            </a:pPr>
            <a:endParaRPr lang="ru-RU" sz="2000" b="1" i="1"/>
          </a:p>
          <a:p>
            <a:pPr>
              <a:lnSpc>
                <a:spcPct val="80000"/>
              </a:lnSpc>
            </a:pPr>
            <a:r>
              <a:rPr lang="ru-RU" sz="2000" b="1" i="1"/>
              <a:t>Инициативность</a:t>
            </a:r>
            <a:r>
              <a:rPr lang="ru-RU" sz="2000"/>
              <a:t> – частный случай самостоятельности, стремление к инициативе, изменение форм деятельности или уклада жизни. Это мотивационное качество, рассматривается и как волевая характеристика поведения человека.</a:t>
            </a:r>
          </a:p>
          <a:p>
            <a:pPr>
              <a:lnSpc>
                <a:spcPct val="80000"/>
              </a:lnSpc>
            </a:pPr>
            <a:r>
              <a:rPr lang="ru-RU" sz="2000"/>
              <a:t>По определению в «Советском энциклопедическом словаре», инициатива — (</a:t>
            </a:r>
            <a:r>
              <a:rPr lang="ru-RU" sz="2000" i="1"/>
              <a:t>от латинского initium — начало</a:t>
            </a:r>
            <a:r>
              <a:rPr lang="ru-RU" sz="2000"/>
              <a:t>) почин, первый шаг в каком-либо деле; внутреннее побуждение к новым формам деятельности, предприимчивости; руководящая роль в каких-либо действиях.</a:t>
            </a:r>
          </a:p>
        </p:txBody>
      </p:sp>
      <p:pic>
        <p:nvPicPr>
          <p:cNvPr id="9221" name="Picture 5" descr="2q3r5t4_th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1013" y="260350"/>
            <a:ext cx="585787" cy="936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/>
              <a:t>В «Справочнике по психологии и психиатрии детей и подростков»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инициативность определяется, как «характеристика деятельности, поведения и личности человека, означающая способность действовать по внутреннему побуждению, в отличие от реактивности — поведении, осуществляемом на внешние стимулы.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260350"/>
            <a:ext cx="8401080" cy="64087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		Инициативность показывает развитие деятельности и личности, особенно на ранних этапах развития. Инициативность проявляется во всех видах деятельности, но ярче всего в </a:t>
            </a:r>
            <a:r>
              <a:rPr lang="ru-RU" b="1" dirty="0"/>
              <a:t>общении, предметной деятельности, игре, экспериментировании. </a:t>
            </a:r>
          </a:p>
          <a:p>
            <a:pPr>
              <a:buFont typeface="Wingdings" pitchFamily="2" charset="2"/>
              <a:buNone/>
            </a:pPr>
            <a:r>
              <a:rPr lang="ru-RU" b="1" dirty="0"/>
              <a:t>		</a:t>
            </a:r>
            <a:r>
              <a:rPr lang="ru-RU" dirty="0"/>
              <a:t>Это важнейший показатель детского интеллекта, его развития. Инициативность является непременным условием совершенствования всей познавательной деятельности ребенка, но особенно творческой.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		Инициативный ребенок стремится к организации игр, продуктивных видов деятельности, содержательного общения, он умеет найти занятие, соответствующее собственному желанию; включиться в разговор, предложить интересное дело другим детям. </a:t>
            </a:r>
          </a:p>
          <a:p>
            <a:pPr>
              <a:buFont typeface="Wingdings" pitchFamily="2" charset="2"/>
              <a:buNone/>
            </a:pPr>
            <a:r>
              <a:rPr lang="ru-RU"/>
              <a:t>		В дошкольном возрасте инициативность связана с проявлением любознательности, пытливости ума, изобретательностью. 		Инициативного ребенка отличает </a:t>
            </a:r>
            <a:r>
              <a:rPr lang="ru-RU" b="1" i="1"/>
              <a:t>содержательность интересов</a:t>
            </a:r>
            <a:r>
              <a:rPr lang="ru-RU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73" name="Rectangle 8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/>
              <a:t>Н.А. Коротковой и П.Г. Нежнова «Оценка развития детей на основе наблюдений в свободной самостоятельной деятельности по сферам инициатив»</a:t>
            </a:r>
          </a:p>
        </p:txBody>
      </p:sp>
      <p:sp>
        <p:nvSpPr>
          <p:cNvPr id="16474" name="Rectangle 90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Авторы рассматривают становление инициативности как главную задачу дошкольного возраста.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Они выделяют </a:t>
            </a:r>
            <a:r>
              <a:rPr lang="ru-RU" b="1" i="1"/>
              <a:t>4 сферы инициатив</a:t>
            </a:r>
            <a:r>
              <a:rPr lang="ru-RU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- творческая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- целеполагания и волевого усилия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- коммуникативная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- познавательная.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Каждая сфера инициативы оценивается через конкретный вид деятельности: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Уровень">
  <a:themeElements>
    <a:clrScheme name="Уровень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Уровень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Уровень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271</TotalTime>
  <Words>2232</Words>
  <Application>Microsoft Office PowerPoint</Application>
  <PresentationFormat>Экран (4:3)</PresentationFormat>
  <Paragraphs>224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Уровень</vt:lpstr>
      <vt:lpstr>Вопросы  поддержки детской инициативы  в рамках реализации ФГОС ДОУ  (теоретический семинар)</vt:lpstr>
      <vt:lpstr>Слайд 2</vt:lpstr>
      <vt:lpstr>Слайд 3</vt:lpstr>
      <vt:lpstr>Вопросы:</vt:lpstr>
      <vt:lpstr>В литературе сформулированы понятия инициативности, самостоятельности и ответственности дошкольников:</vt:lpstr>
      <vt:lpstr>В «Справочнике по психологии и психиатрии детей и подростков»</vt:lpstr>
      <vt:lpstr>Слайд 7</vt:lpstr>
      <vt:lpstr>Слайд 8</vt:lpstr>
      <vt:lpstr>Н.А. Коротковой и П.Г. Нежнова «Оценка развития детей на основе наблюдений в свободной самостоятельной деятельности по сферам инициатив»</vt:lpstr>
      <vt:lpstr>Слайд 10</vt:lpstr>
      <vt:lpstr>Особого внимания заслуживает такое понятие как «творческая инициатива»</vt:lpstr>
      <vt:lpstr>Слайд 12</vt:lpstr>
      <vt:lpstr>Слайд 13</vt:lpstr>
      <vt:lpstr>Итак…</vt:lpstr>
      <vt:lpstr>Как развивать инициативность и самостоятельность в дошкольниках?</vt:lpstr>
      <vt:lpstr>По мнению исследователей… (С.А. Марутян, Н.Я. Михайленко, Д.Б. Эльконин)</vt:lpstr>
      <vt:lpstr>В условиях ДОУ распределение разных видов игр по видам деятельности в течение дня может быть организовано следующим образом:</vt:lpstr>
      <vt:lpstr>Необходимым условием развитием инициативного поведения является воспитание его в условиях развивающего, не авторитарного общения.</vt:lpstr>
      <vt:lpstr>Какими компетенциями должен обладать педагог?</vt:lpstr>
      <vt:lpstr>Слайд 20</vt:lpstr>
      <vt:lpstr>Слайд 21</vt:lpstr>
      <vt:lpstr>Возвращаясь к умениям педагога:</vt:lpstr>
      <vt:lpstr>Создание условий для свободного выбора детьми деятельности, а так же участников совместной деятельности:</vt:lpstr>
      <vt:lpstr>Оказание недирективной помощи детям</vt:lpstr>
      <vt:lpstr>Групповой сбор</vt:lpstr>
      <vt:lpstr>Слайд 26</vt:lpstr>
      <vt:lpstr>В месте проведения групповых сборов должны быть сосредоточены такие дидактические средства, </vt:lpstr>
      <vt:lpstr>Доска выбора:</vt:lpstr>
      <vt:lpstr>Слайд 29</vt:lpstr>
      <vt:lpstr>Проектная деятельность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Развивающая предметно-пространственная среда</vt:lpstr>
      <vt:lpstr>Разработка предметно-пространственной развивающей среды должна осуществляться на основе следующих характеристик детского сообщества:</vt:lpstr>
      <vt:lpstr>Рекомендации педагогам для стимуляции творческой активности</vt:lpstr>
      <vt:lpstr>Спасибо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 поддержки детской инициативы  в рамках реализации ФГОС ДО  (теоретический семинар)</dc:title>
  <dc:creator>User</dc:creator>
  <cp:lastModifiedBy>7</cp:lastModifiedBy>
  <cp:revision>6</cp:revision>
  <dcterms:created xsi:type="dcterms:W3CDTF">2015-11-12T03:05:39Z</dcterms:created>
  <dcterms:modified xsi:type="dcterms:W3CDTF">2022-09-18T11:09:39Z</dcterms:modified>
</cp:coreProperties>
</file>